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6"/>
  </p:notesMasterIdLst>
  <p:sldIdLst>
    <p:sldId id="448" r:id="rId2"/>
    <p:sldId id="551" r:id="rId3"/>
    <p:sldId id="572" r:id="rId4"/>
    <p:sldId id="573" r:id="rId5"/>
    <p:sldId id="574" r:id="rId6"/>
    <p:sldId id="581" r:id="rId7"/>
    <p:sldId id="576" r:id="rId8"/>
    <p:sldId id="586" r:id="rId9"/>
    <p:sldId id="582" r:id="rId10"/>
    <p:sldId id="583" r:id="rId11"/>
    <p:sldId id="584" r:id="rId12"/>
    <p:sldId id="495" r:id="rId13"/>
    <p:sldId id="618" r:id="rId14"/>
    <p:sldId id="589" r:id="rId15"/>
    <p:sldId id="628" r:id="rId16"/>
    <p:sldId id="623" r:id="rId17"/>
    <p:sldId id="624" r:id="rId18"/>
    <p:sldId id="591" r:id="rId19"/>
    <p:sldId id="645" r:id="rId20"/>
    <p:sldId id="650" r:id="rId21"/>
    <p:sldId id="592" r:id="rId22"/>
    <p:sldId id="593" r:id="rId23"/>
    <p:sldId id="594" r:id="rId24"/>
    <p:sldId id="588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660066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3300"/>
    <a:srgbClr val="CC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3" autoAdjust="0"/>
    <p:restoredTop sz="91791" autoAdjust="0"/>
  </p:normalViewPr>
  <p:slideViewPr>
    <p:cSldViewPr>
      <p:cViewPr>
        <p:scale>
          <a:sx n="61" d="100"/>
          <a:sy n="61" d="100"/>
        </p:scale>
        <p:origin x="-9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70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BE752F-E4FB-4100-89C5-6178120B8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51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811CB-6F5D-4E2E-9D5A-51DD459E5CB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1pPr>
            <a:lvl2pPr marL="757066" indent="-291179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2pPr>
            <a:lvl3pPr marL="1164717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3pPr>
            <a:lvl4pPr marL="1630604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4pPr>
            <a:lvl5pPr marL="2096491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CBDCAB3E-CA15-4F9A-AF96-1A95DE1DB022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1pPr>
            <a:lvl2pPr marL="757066" indent="-291179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2pPr>
            <a:lvl3pPr marL="1164717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3pPr>
            <a:lvl4pPr marL="1630604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4pPr>
            <a:lvl5pPr marL="2096491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1CC1E3B-6F70-40A6-A5D8-34E3103C9791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BA2C-7CC2-46F9-AB3F-E06623312E52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5D68E-2972-4E73-B72C-51E9EEB38CC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134AA-326D-473A-9C51-F194999299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602E74-E558-4434-8045-49A8373C3D1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3" y="4414910"/>
            <a:ext cx="5608607" cy="41830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134AA-326D-473A-9C51-F194999299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FC5C63-4177-439D-B3A6-FFBA7431AEE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A9FA3-7CBE-4EA2-B732-90F346FC511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1pPr>
            <a:lvl2pPr marL="757066" indent="-291179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2pPr>
            <a:lvl3pPr marL="1164717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3pPr>
            <a:lvl4pPr marL="1630604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4pPr>
            <a:lvl5pPr marL="2096491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C070D0E-68E7-4B93-B824-216D6C3995BD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A9FA3-7CBE-4EA2-B732-90F346FC511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82E25-6387-4719-850C-6C4699FD504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312AE-B820-4EE2-BDA4-201297C660A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49F11-C47D-4DAC-8EBF-00756BCA968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1pPr>
            <a:lvl2pPr marL="757066" indent="-291179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2pPr>
            <a:lvl3pPr marL="1164717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3pPr>
            <a:lvl4pPr marL="1630604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4pPr>
            <a:lvl5pPr marL="2096491" indent="-232943" eaLnBrk="0" hangingPunct="0">
              <a:defRPr sz="2900">
                <a:solidFill>
                  <a:srgbClr val="660066"/>
                </a:solidFill>
                <a:latin typeface="Tahom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660066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84F5B383-02CD-4087-BDD7-CD12B74363E8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E620-AD9E-4237-A306-70072F768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E69D-13BE-419F-B59B-F463C0D0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E224-1791-443F-8ECB-1309C2F0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DF21-0B19-4A00-9713-F58D473CB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5615-759E-454D-BBBF-7F33CB786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2441-06E9-428F-A763-157575C5A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B902-9133-41A6-A2A2-D36BDE4B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7" y="273514"/>
            <a:ext cx="822801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427" y="6246193"/>
            <a:ext cx="2128618" cy="47073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257" y="6246193"/>
            <a:ext cx="2897412" cy="47073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5691" y="6246193"/>
            <a:ext cx="2128618" cy="470731"/>
          </a:xfrm>
        </p:spPr>
        <p:txBody>
          <a:bodyPr/>
          <a:lstStyle>
            <a:lvl1pPr>
              <a:defRPr/>
            </a:lvl1pPr>
          </a:lstStyle>
          <a:p>
            <a:fld id="{0AB9B860-CF0C-4F43-A324-DA078EC73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FB2E-CC5B-4578-9DB3-DDB0B3BB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F46CC-A188-42FF-B3AD-B6331AA1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CC3E-2CFA-4884-9EE0-0A14564E1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F51D7-F293-4C2A-AC60-112BBDC3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A31B-A043-4F5D-AD7E-7A9157125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B406-5542-411B-A5A7-114B85890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0156-F8A2-48FA-8AD8-39D82768B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1169-1452-4C7A-A54A-C0440299F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9C076E-3238-45D0-9814-54859C28C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82019" y="685800"/>
            <a:ext cx="77724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Ground and Excited States of Three-Dimensiona</a:t>
            </a:r>
            <a:r>
              <a:rPr lang="en-US" sz="3600" dirty="0" smtClean="0">
                <a:solidFill>
                  <a:srgbClr val="FF0000"/>
                </a:solidFill>
              </a:rPr>
              <a:t>l Carbon and Boron Clusters from P3+ and NR2 Electron Propagator Calculations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00400"/>
            <a:ext cx="64008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  <a:effectLst/>
              </a:rPr>
              <a:t>J. V. Ortiz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  <a:effectLst/>
              </a:rPr>
              <a:t>Department of Chemistry and Biochemistry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  <a:effectLst/>
              </a:rPr>
              <a:t>Auburn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  <a:effectLst/>
              </a:rPr>
              <a:t>www.auburn.edu/cosam/JVOrtiz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000066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rgbClr val="000066"/>
                </a:solidFill>
                <a:effectLst/>
              </a:rPr>
              <a:t>NOBCChE</a:t>
            </a:r>
            <a:r>
              <a:rPr lang="en-US" sz="2400" dirty="0" smtClean="0">
                <a:solidFill>
                  <a:srgbClr val="000066"/>
                </a:solidFill>
                <a:effectLst/>
              </a:rPr>
              <a:t> </a:t>
            </a:r>
            <a:endParaRPr lang="en-US" sz="2400" dirty="0">
              <a:solidFill>
                <a:srgbClr val="000066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  <a:effectLst/>
              </a:rPr>
              <a:t>Orlando FL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  <a:effectLst/>
              </a:rPr>
              <a:t>September</a:t>
            </a:r>
            <a:r>
              <a:rPr lang="en-US" sz="2400" dirty="0" smtClean="0">
                <a:solidFill>
                  <a:srgbClr val="000066"/>
                </a:solidFill>
                <a:effectLst/>
              </a:rPr>
              <a:t> 23, </a:t>
            </a:r>
            <a:r>
              <a:rPr lang="en-US" sz="2400" dirty="0" smtClean="0">
                <a:solidFill>
                  <a:srgbClr val="000066"/>
                </a:solidFill>
                <a:effectLst/>
              </a:rPr>
              <a:t>2015</a:t>
            </a:r>
          </a:p>
        </p:txBody>
      </p:sp>
      <p:pic>
        <p:nvPicPr>
          <p:cNvPr id="5124" name="Picture 4" descr="ddLogoEmblem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09156"/>
            <a:ext cx="8382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ddLogoEmblem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364773"/>
            <a:ext cx="8382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04800" y="152400"/>
            <a:ext cx="8510588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66"/>
                </a:solidFill>
              </a:rPr>
              <a:t>Dyson Orbitals for U and T IEs</a:t>
            </a:r>
          </a:p>
        </p:txBody>
      </p:sp>
      <p:pic>
        <p:nvPicPr>
          <p:cNvPr id="16387" name="Picture 3" descr="Upi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26704" r="33907" b="46927"/>
          <a:stretch>
            <a:fillRect/>
          </a:stretch>
        </p:blipFill>
        <p:spPr>
          <a:xfrm rot="16200000">
            <a:off x="426243" y="716757"/>
            <a:ext cx="1052513" cy="1447800"/>
          </a:xfrm>
        </p:spPr>
      </p:pic>
      <p:pic>
        <p:nvPicPr>
          <p:cNvPr id="16388" name="Picture 4" descr="Tpi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6" t="21739" r="34845" b="46376"/>
          <a:stretch>
            <a:fillRect/>
          </a:stretch>
        </p:blipFill>
        <p:spPr>
          <a:xfrm rot="16200000">
            <a:off x="407193" y="2869407"/>
            <a:ext cx="1090613" cy="1600200"/>
          </a:xfrm>
        </p:spPr>
      </p:pic>
      <p:pic>
        <p:nvPicPr>
          <p:cNvPr id="16389" name="Picture 5" descr="Un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3" t="26923" r="31430" b="44872"/>
          <a:stretch>
            <a:fillRect/>
          </a:stretch>
        </p:blipFill>
        <p:spPr>
          <a:xfrm rot="16200000">
            <a:off x="2355850" y="768350"/>
            <a:ext cx="1103313" cy="1395413"/>
          </a:xfrm>
        </p:spPr>
      </p:pic>
      <p:pic>
        <p:nvPicPr>
          <p:cNvPr id="16390" name="Picture 6" descr="T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9" t="23288" r="32791" b="45206"/>
          <a:stretch>
            <a:fillRect/>
          </a:stretch>
        </p:blipFill>
        <p:spPr bwMode="auto">
          <a:xfrm rot="-5400000">
            <a:off x="2300287" y="2805113"/>
            <a:ext cx="1114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Upi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8" t="27849" r="33652" b="45569"/>
          <a:stretch>
            <a:fillRect/>
          </a:stretch>
        </p:blipFill>
        <p:spPr bwMode="auto">
          <a:xfrm rot="-5400000">
            <a:off x="4176712" y="852488"/>
            <a:ext cx="1171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Tpi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24097" r="32185" b="44579"/>
          <a:stretch>
            <a:fillRect/>
          </a:stretch>
        </p:blipFill>
        <p:spPr bwMode="auto">
          <a:xfrm rot="-5400000">
            <a:off x="4243387" y="2843213"/>
            <a:ext cx="1114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U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7" t="27058" r="32256" b="44707"/>
          <a:stretch>
            <a:fillRect/>
          </a:stretch>
        </p:blipFill>
        <p:spPr bwMode="auto">
          <a:xfrm rot="-5400000">
            <a:off x="6070600" y="787400"/>
            <a:ext cx="127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Tn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5" t="22974" r="32678" b="44594"/>
          <a:stretch>
            <a:fillRect/>
          </a:stretch>
        </p:blipFill>
        <p:spPr bwMode="auto">
          <a:xfrm rot="-5400000">
            <a:off x="5883275" y="2803525"/>
            <a:ext cx="1187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Upi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5" t="27272" r="36275" b="43939"/>
          <a:stretch>
            <a:fillRect/>
          </a:stretch>
        </p:blipFill>
        <p:spPr bwMode="auto">
          <a:xfrm rot="-5400000">
            <a:off x="7772400" y="762000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Tpi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2728" r="36275" b="45454"/>
          <a:stretch>
            <a:fillRect/>
          </a:stretch>
        </p:blipFill>
        <p:spPr bwMode="auto">
          <a:xfrm rot="-5400000">
            <a:off x="7658100" y="28575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52800" y="1981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Uracil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276600" y="2819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Thymine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l-GR" sz="2400">
                <a:solidFill>
                  <a:srgbClr val="FF3300"/>
                </a:solidFill>
              </a:rPr>
              <a:t>π</a:t>
            </a:r>
            <a:r>
              <a:rPr lang="en-US" sz="2400" baseline="-25000">
                <a:solidFill>
                  <a:srgbClr val="FF3300"/>
                </a:solidFill>
              </a:rPr>
              <a:t>1</a:t>
            </a:r>
            <a:endParaRPr lang="el-GR" sz="2400">
              <a:solidFill>
                <a:srgbClr val="FF3300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667000" y="2362200"/>
            <a:ext cx="43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l-GR" sz="2400">
                <a:solidFill>
                  <a:srgbClr val="000066"/>
                </a:solidFill>
              </a:rPr>
              <a:t>σ</a:t>
            </a:r>
            <a:r>
              <a:rPr lang="en-US" sz="2400" baseline="-25000">
                <a:solidFill>
                  <a:srgbClr val="000066"/>
                </a:solidFill>
              </a:rPr>
              <a:t>-</a:t>
            </a:r>
            <a:endParaRPr lang="el-GR" sz="2400">
              <a:solidFill>
                <a:srgbClr val="000066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495800" y="23622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l-GR" sz="2400">
                <a:solidFill>
                  <a:srgbClr val="000066"/>
                </a:solidFill>
              </a:rPr>
              <a:t>π</a:t>
            </a:r>
            <a:r>
              <a:rPr lang="en-US" sz="2400" baseline="-25000">
                <a:solidFill>
                  <a:srgbClr val="000066"/>
                </a:solidFill>
              </a:rPr>
              <a:t>2</a:t>
            </a:r>
            <a:endParaRPr lang="el-GR" sz="2400">
              <a:solidFill>
                <a:srgbClr val="000066"/>
              </a:solidFill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477000" y="23622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l-GR" sz="2400">
                <a:solidFill>
                  <a:srgbClr val="000066"/>
                </a:solidFill>
              </a:rPr>
              <a:t>σ</a:t>
            </a:r>
            <a:r>
              <a:rPr lang="en-US" sz="2400" baseline="-25000">
                <a:solidFill>
                  <a:srgbClr val="000066"/>
                </a:solidFill>
              </a:rPr>
              <a:t>+</a:t>
            </a:r>
            <a:endParaRPr lang="el-GR" sz="2400">
              <a:solidFill>
                <a:srgbClr val="000066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8001000" y="23622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l-GR" sz="2400">
                <a:solidFill>
                  <a:srgbClr val="FF3300"/>
                </a:solidFill>
              </a:rPr>
              <a:t>π</a:t>
            </a:r>
            <a:r>
              <a:rPr lang="en-US" sz="2400" baseline="-25000">
                <a:solidFill>
                  <a:srgbClr val="FF3300"/>
                </a:solidFill>
              </a:rPr>
              <a:t>3</a:t>
            </a:r>
            <a:endParaRPr lang="el-GR" sz="2400">
              <a:solidFill>
                <a:srgbClr val="FF33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438400" y="5791200"/>
            <a:ext cx="4237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>
                <a:solidFill>
                  <a:srgbClr val="FF3300"/>
                </a:solidFill>
              </a:rPr>
              <a:t>Methyl (CH</a:t>
            </a:r>
            <a:r>
              <a:rPr lang="en-US" baseline="-25000">
                <a:solidFill>
                  <a:srgbClr val="FF3300"/>
                </a:solidFill>
              </a:rPr>
              <a:t>3</a:t>
            </a:r>
            <a:r>
              <a:rPr lang="en-US">
                <a:solidFill>
                  <a:srgbClr val="FF3300"/>
                </a:solidFill>
              </a:rPr>
              <a:t>) participation</a:t>
            </a:r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H="1" flipV="1">
            <a:off x="457200" y="3962400"/>
            <a:ext cx="1905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4"/>
          <p:cNvSpPr>
            <a:spLocks noChangeShapeType="1"/>
          </p:cNvSpPr>
          <p:nvPr/>
        </p:nvSpPr>
        <p:spPr bwMode="auto">
          <a:xfrm flipV="1">
            <a:off x="6705600" y="4038600"/>
            <a:ext cx="762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66"/>
                </a:solidFill>
              </a:rPr>
              <a:t>Uracil </a:t>
            </a:r>
            <a:r>
              <a:rPr lang="en-US" sz="4000" i="1">
                <a:solidFill>
                  <a:srgbClr val="000066"/>
                </a:solidFill>
              </a:rPr>
              <a:t>versus</a:t>
            </a:r>
            <a:r>
              <a:rPr lang="en-US" sz="4000">
                <a:solidFill>
                  <a:srgbClr val="000066"/>
                </a:solidFill>
              </a:rPr>
              <a:t> Thymine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Methyl group destabilizes </a:t>
            </a:r>
            <a:r>
              <a:rPr lang="el-GR">
                <a:cs typeface="Arial" charset="0"/>
              </a:rPr>
              <a:t>π</a:t>
            </a:r>
            <a:r>
              <a:rPr lang="en-US"/>
              <a:t> orbitals with large </a:t>
            </a:r>
            <a:r>
              <a:rPr lang="en-US">
                <a:cs typeface="Arial" charset="0"/>
              </a:rPr>
              <a:t>amplitudes at nearest ring atom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Arial" charset="0"/>
              </a:rPr>
              <a:t>Therefore, IE(T) &lt; IE(U)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Valid principles for substituted DNA bases, porphyrins and other organic molecules</a:t>
            </a:r>
            <a:endParaRPr lang="el-GR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Approximate Dyson Equations in HF Canonical MO Basis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3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981200"/>
                <a:ext cx="8229600" cy="4495800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Diagonal (quasiparticle) self-energy methods: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D2, P3, P3+, OVGF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endParaRPr lang="en-US" sz="2800" dirty="0"/>
              </a:p>
              <a:p>
                <a:pPr marL="533400" indent="-533400" algn="ctr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sz="2800" dirty="0"/>
                  <a:t>E = </a:t>
                </a:r>
                <a:r>
                  <a:rPr lang="el-GR" sz="2800" dirty="0">
                    <a:cs typeface="Tahoma" pitchFamily="34" charset="0"/>
                  </a:rPr>
                  <a:t>ε</a:t>
                </a:r>
                <a:r>
                  <a:rPr lang="en-US" sz="2800" baseline="-25000" dirty="0">
                    <a:cs typeface="Tahoma" pitchFamily="34" charset="0"/>
                  </a:rPr>
                  <a:t>p</a:t>
                </a:r>
                <a:r>
                  <a:rPr lang="en-US" sz="2800" dirty="0">
                    <a:cs typeface="Tahoma" pitchFamily="34" charset="0"/>
                  </a:rPr>
                  <a:t> + </a:t>
                </a:r>
                <a:r>
                  <a:rPr lang="el-GR" sz="2800" dirty="0">
                    <a:cs typeface="Tahoma" pitchFamily="34" charset="0"/>
                  </a:rPr>
                  <a:t>Σ</a:t>
                </a:r>
                <a:r>
                  <a:rPr lang="en-US" sz="2800" baseline="-25000" dirty="0" err="1">
                    <a:cs typeface="Tahoma" pitchFamily="34" charset="0"/>
                  </a:rPr>
                  <a:t>pp</a:t>
                </a:r>
                <a:r>
                  <a:rPr lang="en-US" sz="2800" dirty="0">
                    <a:cs typeface="Tahoma" pitchFamily="34" charset="0"/>
                  </a:rPr>
                  <a:t>(E</a:t>
                </a:r>
                <a:r>
                  <a:rPr lang="en-US" sz="2800" dirty="0" smtClean="0">
                    <a:cs typeface="Tahoma" pitchFamily="34" charset="0"/>
                  </a:rPr>
                  <a:t>)</a:t>
                </a:r>
              </a:p>
              <a:p>
                <a:pPr marL="533400" indent="-533400" algn="ctr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en-US" sz="2800" dirty="0">
                  <a:cs typeface="Tahoma" pitchFamily="34" charset="0"/>
                </a:endParaRPr>
              </a:p>
              <a:p>
                <a:pPr marL="533400" indent="-533400" algn="ctr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Non-diagonal approximations: </a:t>
                </a:r>
              </a:p>
              <a:p>
                <a:pPr marL="533400" indent="-533400" algn="ctr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2ph-TDA, 3+, ADC(3), NR2</a:t>
                </a:r>
              </a:p>
              <a:p>
                <a:pPr marL="533400" indent="-533400" eaLnBrk="1" hangingPunct="1">
                  <a:lnSpc>
                    <a:spcPct val="90000"/>
                  </a:lnSpc>
                  <a:buNone/>
                  <a:defRPr/>
                </a:pPr>
                <a:endParaRPr lang="en-US" sz="28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endParaRPr>
              </a:p>
              <a:p>
                <a:pPr marL="533400" indent="-533400" algn="ctr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ahoma" pitchFamily="34" charset="0"/>
                  </a:rPr>
                  <a:t>[</a:t>
                </a:r>
                <a:r>
                  <a:rPr lang="en-US" sz="28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ahoma" pitchFamily="34" charset="0"/>
                  </a:rPr>
                  <a:t>F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ahoma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cs typeface="Tahoma" pitchFamily="34" charset="0"/>
                      </a:rPr>
                      <m:t>𝜮</m:t>
                    </m:r>
                    <m:r>
                      <a:rPr lang="en-US" sz="2800" b="0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cs typeface="Tahoma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cs typeface="Tahoma" pitchFamily="34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cs typeface="Tahoma" pitchFamily="34" charset="0"/>
                      </a:rPr>
                      <m:t>)]</m:t>
                    </m:r>
                  </m:oMath>
                </a14:m>
                <a:r>
                  <a:rPr lang="en-US" sz="2800" b="1" dirty="0" smtClean="0">
                    <a:solidFill>
                      <a:srgbClr val="000066"/>
                    </a:solidFill>
                    <a:cs typeface="Tahoma" pitchFamily="34" charset="0"/>
                  </a:rPr>
                  <a:t>C</a:t>
                </a:r>
                <a:r>
                  <a:rPr lang="en-US" sz="2800" dirty="0" smtClean="0">
                    <a:solidFill>
                      <a:srgbClr val="000066"/>
                    </a:solidFill>
                    <a:cs typeface="Tahoma" pitchFamily="34" charset="0"/>
                  </a:rPr>
                  <a:t> = </a:t>
                </a:r>
                <a:r>
                  <a:rPr lang="en-US" sz="2800" b="1" dirty="0" smtClean="0">
                    <a:solidFill>
                      <a:srgbClr val="000066"/>
                    </a:solidFill>
                    <a:cs typeface="Tahoma" pitchFamily="34" charset="0"/>
                  </a:rPr>
                  <a:t>C</a:t>
                </a:r>
                <a:r>
                  <a:rPr lang="en-US" sz="2800" dirty="0" smtClean="0">
                    <a:solidFill>
                      <a:srgbClr val="000066"/>
                    </a:solidFill>
                    <a:cs typeface="Tahoma" pitchFamily="34" charset="0"/>
                  </a:rPr>
                  <a:t> E</a:t>
                </a:r>
              </a:p>
            </p:txBody>
          </p:sp>
        </mc:Choice>
        <mc:Fallback xmlns="">
          <p:sp>
            <p:nvSpPr>
              <p:cNvPr id="473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495800"/>
              </a:xfrm>
              <a:blipFill rotWithShape="1">
                <a:blip r:embed="rId3"/>
                <a:stretch>
                  <a:fillRect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Diagonal Methods for VIEs: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Basis Set Dependence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87445"/>
            <a:ext cx="6029325" cy="43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70 </a:t>
            </a:r>
            <a:r>
              <a:rPr lang="en-US" dirty="0" smtClean="0">
                <a:solidFill>
                  <a:srgbClr val="FF0000"/>
                </a:solidFill>
              </a:rPr>
              <a:t>Photoelectron Spectrum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5" name="Content Placeholder 6" descr="c70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362200"/>
            <a:ext cx="2909888" cy="2865438"/>
          </a:xfr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612900"/>
          <a:ext cx="5029200" cy="471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47800"/>
                <a:gridCol w="1028700"/>
                <a:gridCol w="1257300"/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State</a:t>
                      </a:r>
                      <a:endParaRPr lang="en-US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Koopmans</a:t>
                      </a:r>
                      <a:endParaRPr lang="en-US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OVGF</a:t>
                      </a:r>
                      <a:endParaRPr lang="en-US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Expt.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eV</a:t>
                      </a:r>
                      <a:r>
                        <a:rPr lang="en-US" baseline="0" dirty="0" smtClean="0"/>
                        <a:t>) </a:t>
                      </a:r>
                      <a:endParaRPr lang="en-US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3000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7.47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30000" dirty="0" smtClean="0"/>
                        <a:t>”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7.47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A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30000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7.68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30000" dirty="0" smtClean="0"/>
                        <a:t>’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7.96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30000" dirty="0" smtClean="0"/>
                        <a:t>”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8.12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30000" dirty="0" smtClean="0"/>
                        <a:t>’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Predicted Ionization Energies of D</a:t>
            </a:r>
            <a:r>
              <a:rPr lang="en-US" baseline="-25000" dirty="0" smtClean="0">
                <a:solidFill>
                  <a:srgbClr val="FF0000"/>
                </a:solidFill>
              </a:rPr>
              <a:t>6h </a:t>
            </a:r>
            <a:r>
              <a:rPr lang="en-US" dirty="0" smtClean="0">
                <a:solidFill>
                  <a:srgbClr val="FF0000"/>
                </a:solidFill>
              </a:rPr>
              <a:t>Isomer of C</a:t>
            </a:r>
            <a:r>
              <a:rPr lang="en-US" baseline="-25000" dirty="0" smtClean="0">
                <a:solidFill>
                  <a:srgbClr val="FF0000"/>
                </a:solidFill>
              </a:rPr>
              <a:t>144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4724400" cy="2286000"/>
          </a:xfrm>
        </p:spPr>
        <p:txBody>
          <a:bodyPr/>
          <a:lstStyle/>
          <a:p>
            <a:r>
              <a:rPr lang="en-US" dirty="0" smtClean="0"/>
              <a:t>Retain all valence occupied MOs </a:t>
            </a:r>
          </a:p>
          <a:p>
            <a:r>
              <a:rPr lang="en-US" dirty="0" smtClean="0"/>
              <a:t>Reduce virtual space dimension 50%</a:t>
            </a:r>
          </a:p>
        </p:txBody>
      </p:sp>
      <p:pic>
        <p:nvPicPr>
          <p:cNvPr id="5" name="Content Placeholder 5" descr="C144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886200" cy="296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4191000"/>
          <a:ext cx="3124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Koopmans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OVGF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6.87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6.86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7.12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7.57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5181600"/>
            <a:ext cx="2843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OVGF pole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strengths &gt; 0.86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1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36</a:t>
            </a:r>
            <a:r>
              <a:rPr lang="en-US" baseline="30000" dirty="0" smtClean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</a:rPr>
              <a:t>Photoelectron Spectrum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4038600" cy="24007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419600" cy="2590800"/>
          </a:xfrm>
        </p:spPr>
        <p:txBody>
          <a:bodyPr/>
          <a:lstStyle/>
          <a:p>
            <a:r>
              <a:rPr lang="en-US" dirty="0" smtClean="0"/>
              <a:t>Anion PES by L.S. Wang &amp; coworkers</a:t>
            </a:r>
          </a:p>
          <a:p>
            <a:r>
              <a:rPr lang="en-US" dirty="0" smtClean="0"/>
              <a:t>Intensities of OVGF-C EDEs inferred from X and X’ intensities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54122"/>
              </p:ext>
            </p:extLst>
          </p:nvPr>
        </p:nvGraphicFramePr>
        <p:xfrm>
          <a:off x="304800" y="4876800"/>
          <a:ext cx="46482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53"/>
                <a:gridCol w="1878648"/>
                <a:gridCol w="15494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CCSD(T) 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Bowl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Ring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Anion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10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</a:rPr>
                        <a:t> kcal/</a:t>
                      </a:r>
                      <a:r>
                        <a:rPr lang="en-US" baseline="0" dirty="0" err="1" smtClean="0">
                          <a:solidFill>
                            <a:srgbClr val="000066"/>
                          </a:solidFill>
                        </a:rPr>
                        <a:t>mol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Molecule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22 kcal/</a:t>
                      </a:r>
                      <a:r>
                        <a:rPr lang="en-US" dirty="0" err="1" smtClean="0">
                          <a:solidFill>
                            <a:srgbClr val="000066"/>
                          </a:solidFill>
                        </a:rPr>
                        <a:t>mol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5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40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Photoelectron Spectrum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27" y="1828800"/>
            <a:ext cx="5025661" cy="28194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04800" y="2057400"/>
            <a:ext cx="4041775" cy="1600200"/>
          </a:xfrm>
        </p:spPr>
        <p:txBody>
          <a:bodyPr/>
          <a:lstStyle/>
          <a:p>
            <a:r>
              <a:rPr lang="en-US" dirty="0" smtClean="0"/>
              <a:t>Photoelectron </a:t>
            </a:r>
          </a:p>
          <a:p>
            <a:pPr marL="0" indent="0">
              <a:buNone/>
            </a:pPr>
            <a:r>
              <a:rPr lang="en-US" dirty="0" smtClean="0"/>
              <a:t>    spectrum: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L.S. Wang &amp;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coworkers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48601"/>
              </p:ext>
            </p:extLst>
          </p:nvPr>
        </p:nvGraphicFramePr>
        <p:xfrm>
          <a:off x="1143000" y="4953000"/>
          <a:ext cx="46482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53"/>
                <a:gridCol w="1878648"/>
                <a:gridCol w="15494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CCSD(T) 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2-D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3-D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Anion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</a:rPr>
                        <a:t> kcal/</a:t>
                      </a:r>
                      <a:r>
                        <a:rPr lang="en-US" baseline="0" dirty="0" err="1" smtClean="0">
                          <a:solidFill>
                            <a:srgbClr val="000066"/>
                          </a:solidFill>
                        </a:rPr>
                        <a:t>mol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Molecule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32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</a:rPr>
                        <a:t> kcal/</a:t>
                      </a:r>
                      <a:r>
                        <a:rPr lang="en-US" baseline="0" dirty="0" err="1" smtClean="0">
                          <a:solidFill>
                            <a:srgbClr val="000066"/>
                          </a:solidFill>
                        </a:rPr>
                        <a:t>mol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63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 err="1" smtClean="0">
                <a:solidFill>
                  <a:srgbClr val="FF0000"/>
                </a:solidFill>
              </a:rPr>
              <a:t>Nondiagonal</a:t>
            </a:r>
            <a:r>
              <a:rPr lang="en-US" altLang="en-US" dirty="0" smtClean="0">
                <a:solidFill>
                  <a:srgbClr val="FF0000"/>
                </a:solidFill>
              </a:rPr>
              <a:t> Methods for VIEs: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Basis-Set Dependence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3886200" cy="4114800"/>
          </a:xfrm>
        </p:spPr>
        <p:txBody>
          <a:bodyPr/>
          <a:lstStyle/>
          <a:p>
            <a:r>
              <a:rPr lang="en-US" dirty="0" smtClean="0"/>
              <a:t>Best convergence: NR2</a:t>
            </a:r>
          </a:p>
          <a:p>
            <a:r>
              <a:rPr lang="en-US" dirty="0" smtClean="0"/>
              <a:t>Best accuracy: NR2</a:t>
            </a:r>
          </a:p>
          <a:p>
            <a:r>
              <a:rPr lang="en-US" dirty="0" smtClean="0"/>
              <a:t>ADC(3) and 3+ worsen slightly after triple </a:t>
            </a:r>
            <a:r>
              <a:rPr lang="el-GR" dirty="0" smtClean="0"/>
              <a:t>ζ</a:t>
            </a:r>
            <a:r>
              <a:rPr lang="en-US" dirty="0" smtClean="0"/>
              <a:t>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286000"/>
            <a:ext cx="4419600" cy="33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9411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Electron Acceptor Benchmarks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4114800"/>
          </a:xfrm>
        </p:spPr>
        <p:txBody>
          <a:bodyPr/>
          <a:lstStyle/>
          <a:p>
            <a:r>
              <a:rPr lang="en-US" dirty="0" smtClean="0">
                <a:effectLst/>
              </a:rPr>
              <a:t>Compare predictions of vertical IEs &amp; EAs</a:t>
            </a:r>
          </a:p>
          <a:p>
            <a:r>
              <a:rPr lang="en-US" dirty="0" smtClean="0">
                <a:effectLst/>
              </a:rPr>
              <a:t>EP methods versus CCSD(T)</a:t>
            </a:r>
          </a:p>
          <a:p>
            <a:r>
              <a:rPr lang="en-US" dirty="0" smtClean="0">
                <a:effectLst/>
              </a:rPr>
              <a:t>Correlation-consistent basis sets</a:t>
            </a:r>
          </a:p>
          <a:p>
            <a:r>
              <a:rPr lang="en-US" dirty="0" smtClean="0">
                <a:effectLst/>
              </a:rPr>
              <a:t>Perform basis-set extrapolations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175192" cy="43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7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3300"/>
                </a:solidFill>
              </a:rPr>
              <a:t>Acknowledgments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idx="1"/>
          </p:nvPr>
        </p:nvSpPr>
        <p:spPr>
          <a:xfrm>
            <a:off x="480218" y="1342752"/>
            <a:ext cx="72786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Sponsors</a:t>
            </a:r>
            <a:r>
              <a:rPr lang="en-US" sz="2400" dirty="0" smtClean="0"/>
              <a:t>: NSF, DTRA, SAIC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Alabama Supercomputer Center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Auburn Coworkers: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V. G. </a:t>
            </a:r>
            <a:r>
              <a:rPr lang="en-US" sz="2400" dirty="0" err="1" smtClean="0"/>
              <a:t>Zakrzewski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O. Dolgounitcheva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H. Hern</a:t>
            </a:r>
            <a:r>
              <a:rPr lang="en-US" sz="2400" dirty="0" smtClean="0">
                <a:ea typeface="Tahoma"/>
                <a:cs typeface="Tahoma"/>
              </a:rPr>
              <a:t>ández Corzo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ea typeface="Tahoma"/>
                <a:cs typeface="Tahoma"/>
              </a:rPr>
              <a:t>	</a:t>
            </a:r>
            <a:r>
              <a:rPr lang="en-US" sz="2400" dirty="0" smtClean="0">
                <a:ea typeface="Tahoma"/>
                <a:cs typeface="Tahoma"/>
              </a:rPr>
              <a:t>M. </a:t>
            </a:r>
            <a:r>
              <a:rPr lang="en-US" sz="2400" dirty="0" err="1" smtClean="0">
                <a:ea typeface="Tahoma"/>
                <a:cs typeface="Tahoma"/>
              </a:rPr>
              <a:t>Díaz</a:t>
            </a:r>
            <a:r>
              <a:rPr lang="en-US" sz="2400" dirty="0" smtClean="0">
                <a:ea typeface="Tahoma"/>
                <a:cs typeface="Tahoma"/>
              </a:rPr>
              <a:t> Tinoco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ea typeface="Tahoma"/>
                <a:cs typeface="Tahoma"/>
              </a:rPr>
              <a:t>	</a:t>
            </a:r>
            <a:r>
              <a:rPr lang="en-US" sz="2400" dirty="0" smtClean="0">
                <a:ea typeface="Tahoma"/>
                <a:cs typeface="Tahoma"/>
              </a:rPr>
              <a:t>Prof. M. McKee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Collaborators: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N. </a:t>
            </a:r>
            <a:r>
              <a:rPr lang="en-US" sz="2400" dirty="0" err="1" smtClean="0"/>
              <a:t>Marom</a:t>
            </a:r>
            <a:r>
              <a:rPr lang="en-US" sz="2400" dirty="0" smtClean="0"/>
              <a:t>, Tulane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R. Richards, GA Tech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C. D. Sherrill, GA Tech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038600" y="6172200"/>
            <a:ext cx="32162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304800" y="12446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sz="2000">
              <a:solidFill>
                <a:schemeClr val="tx1"/>
              </a:solidFill>
            </a:endParaRPr>
          </a:p>
          <a:p>
            <a:pPr eaLnBrk="1" hangingPunct="1"/>
            <a:endParaRPr lang="en-US" sz="2000"/>
          </a:p>
        </p:txBody>
      </p:sp>
      <p:pic>
        <p:nvPicPr>
          <p:cNvPr id="3078" name="Picture 15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r="56020"/>
          <a:stretch>
            <a:fillRect/>
          </a:stretch>
        </p:blipFill>
        <p:spPr bwMode="auto">
          <a:xfrm>
            <a:off x="381000" y="1524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r="56020"/>
          <a:stretch>
            <a:fillRect/>
          </a:stretch>
        </p:blipFill>
        <p:spPr bwMode="auto">
          <a:xfrm>
            <a:off x="7696200" y="1524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ru-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209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ru-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68" y="2554477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mx-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7" y="2907748"/>
            <a:ext cx="4365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06" y="2595805"/>
            <a:ext cx="10175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9" y="2969820"/>
            <a:ext cx="9477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3431778"/>
            <a:ext cx="91916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39" y="3733800"/>
            <a:ext cx="926148" cy="1110262"/>
          </a:xfrm>
          <a:prstGeom prst="rect">
            <a:avLst/>
          </a:prstGeom>
        </p:spPr>
      </p:pic>
      <p:pic>
        <p:nvPicPr>
          <p:cNvPr id="19" name="Picture 15" descr="mx-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32" y="3272234"/>
            <a:ext cx="4365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/>
          <p:nvPr/>
        </p:nvPicPr>
        <p:blipFill rotWithShape="1">
          <a:blip r:embed="rId2"/>
          <a:srcRect t="9776" b="4955"/>
          <a:stretch/>
        </p:blipFill>
        <p:spPr>
          <a:xfrm>
            <a:off x="4114800" y="2133600"/>
            <a:ext cx="4800600" cy="379966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Efficiency &amp; Accuracy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733800" cy="4114800"/>
          </a:xfrm>
        </p:spPr>
        <p:txBody>
          <a:bodyPr/>
          <a:lstStyle/>
          <a:p>
            <a:r>
              <a:rPr lang="en-US" dirty="0" smtClean="0"/>
              <a:t>Identify best compromises</a:t>
            </a:r>
          </a:p>
          <a:p>
            <a:r>
              <a:rPr lang="en-US" dirty="0" smtClean="0"/>
              <a:t>Full </a:t>
            </a:r>
            <a:r>
              <a:rPr lang="el-GR" b="1" dirty="0" smtClean="0"/>
              <a:t>Σ</a:t>
            </a:r>
            <a:r>
              <a:rPr lang="en-US" dirty="0" smtClean="0"/>
              <a:t>(E): NR2 for IEs and EAs</a:t>
            </a:r>
          </a:p>
          <a:p>
            <a:r>
              <a:rPr lang="en-US" dirty="0" smtClean="0"/>
              <a:t>Diagonal </a:t>
            </a:r>
            <a:r>
              <a:rPr lang="el-GR" dirty="0" smtClean="0"/>
              <a:t>Σ</a:t>
            </a:r>
            <a:r>
              <a:rPr lang="en-US" baseline="-25000" dirty="0" smtClean="0"/>
              <a:t>pp</a:t>
            </a:r>
            <a:r>
              <a:rPr lang="en-US" dirty="0" smtClean="0"/>
              <a:t>(E): P3+ for IEs and P3 for EAs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05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60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n-US" baseline="30000" dirty="0" smtClean="0">
                <a:solidFill>
                  <a:srgbClr val="FF0000"/>
                </a:solidFill>
              </a:rPr>
              <a:t>NR2</a:t>
            </a:r>
            <a:r>
              <a:rPr lang="en-US" dirty="0" smtClean="0">
                <a:solidFill>
                  <a:srgbClr val="FF0000"/>
                </a:solidFill>
              </a:rPr>
              <a:t>(E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Vertical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Electron Affinities (eV)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7" descr="t1u_182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820275"/>
            <a:ext cx="912495" cy="8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1u_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8" y="1888003"/>
            <a:ext cx="793483" cy="7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1u_183_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0" y="1820275"/>
            <a:ext cx="807721" cy="8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3866" y="1986535"/>
            <a:ext cx="211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t</a:t>
            </a:r>
            <a:r>
              <a:rPr lang="en-US" baseline="-25000" dirty="0" smtClean="0">
                <a:solidFill>
                  <a:srgbClr val="000066"/>
                </a:solidFill>
              </a:rPr>
              <a:t>1u</a:t>
            </a:r>
            <a:r>
              <a:rPr lang="en-US" dirty="0" smtClean="0">
                <a:solidFill>
                  <a:srgbClr val="000066"/>
                </a:solidFill>
              </a:rPr>
              <a:t> - valence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7" name="Picture 4" descr="ag_c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1" y="3743608"/>
            <a:ext cx="842979" cy="7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53370" y="3878431"/>
            <a:ext cx="1913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a</a:t>
            </a:r>
            <a:r>
              <a:rPr lang="en-US" baseline="-25000" dirty="0" smtClean="0">
                <a:solidFill>
                  <a:srgbClr val="000066"/>
                </a:solidFill>
              </a:rPr>
              <a:t>g</a:t>
            </a:r>
            <a:r>
              <a:rPr lang="en-US" dirty="0" smtClean="0">
                <a:solidFill>
                  <a:srgbClr val="000066"/>
                </a:solidFill>
              </a:rPr>
              <a:t> - diffuse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9" name="Picture 5" descr="t1g_c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2" y="2765282"/>
            <a:ext cx="842979" cy="8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1u_182_c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85" y="2770016"/>
            <a:ext cx="820163" cy="7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t1g_211_c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82" y="2745795"/>
            <a:ext cx="899339" cy="8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2112" y="2888213"/>
            <a:ext cx="2074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t</a:t>
            </a:r>
            <a:r>
              <a:rPr lang="en-US" baseline="-25000" dirty="0" smtClean="0">
                <a:solidFill>
                  <a:srgbClr val="000066"/>
                </a:solidFill>
              </a:rPr>
              <a:t>1g </a:t>
            </a:r>
            <a:r>
              <a:rPr lang="en-US" dirty="0" smtClean="0">
                <a:solidFill>
                  <a:srgbClr val="000066"/>
                </a:solidFill>
              </a:rPr>
              <a:t>- valence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9" name="Picture 7" descr="t2u_193_c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7" y="4760909"/>
            <a:ext cx="1209410" cy="9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2u_194_co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66" y="4823408"/>
            <a:ext cx="675331" cy="7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t2u_195_co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57" y="4760909"/>
            <a:ext cx="786364" cy="8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75496" y="4973414"/>
            <a:ext cx="197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t</a:t>
            </a:r>
            <a:r>
              <a:rPr lang="en-US" baseline="-25000" dirty="0" smtClean="0">
                <a:solidFill>
                  <a:srgbClr val="000066"/>
                </a:solidFill>
              </a:rPr>
              <a:t>2u</a:t>
            </a:r>
            <a:r>
              <a:rPr lang="en-US" dirty="0" smtClean="0">
                <a:solidFill>
                  <a:srgbClr val="000066"/>
                </a:solidFill>
              </a:rPr>
              <a:t> - diffuse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2400" y="1981230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2.09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2399" y="2869897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0.86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4652" y="3878431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000066"/>
                </a:solidFill>
              </a:rPr>
              <a:t>0.11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6861" y="4969539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0.04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70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baseline="30000" dirty="0">
                <a:solidFill>
                  <a:srgbClr val="FF0000"/>
                </a:solidFill>
              </a:rPr>
              <a:t>NR2</a:t>
            </a:r>
            <a:r>
              <a:rPr lang="en-US" dirty="0">
                <a:solidFill>
                  <a:srgbClr val="FF0000"/>
                </a:solidFill>
              </a:rPr>
              <a:t>(E) Vertical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Electron </a:t>
            </a:r>
            <a:r>
              <a:rPr lang="en-US" dirty="0" smtClean="0">
                <a:solidFill>
                  <a:srgbClr val="FF0000"/>
                </a:solidFill>
              </a:rPr>
              <a:t>Affinities (eV)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774" y="1872227"/>
            <a:ext cx="1458451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362200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2.09 e</a:t>
            </a:r>
            <a:r>
              <a:rPr lang="en-US" baseline="-25000" dirty="0" smtClean="0">
                <a:solidFill>
                  <a:srgbClr val="000066"/>
                </a:solidFill>
              </a:rPr>
              <a:t>1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947" y="3569976"/>
            <a:ext cx="1371601" cy="14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4020366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1.93 a</a:t>
            </a:r>
            <a:r>
              <a:rPr lang="en-US" baseline="-25000" dirty="0" smtClean="0">
                <a:solidFill>
                  <a:srgbClr val="000066"/>
                </a:solidFill>
              </a:rPr>
              <a:t>1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09" y="5200838"/>
            <a:ext cx="1468464" cy="1429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5654222"/>
            <a:ext cx="138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1.59 a</a:t>
            </a:r>
            <a:r>
              <a:rPr lang="en-US" baseline="-25000" dirty="0" smtClean="0">
                <a:solidFill>
                  <a:srgbClr val="000066"/>
                </a:solidFill>
              </a:rPr>
              <a:t>1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4623" y="1760155"/>
            <a:ext cx="1414463" cy="1727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2372617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1.23 e</a:t>
            </a:r>
            <a:r>
              <a:rPr lang="en-US" baseline="-25000" dirty="0" smtClean="0">
                <a:solidFill>
                  <a:srgbClr val="000066"/>
                </a:solidFill>
              </a:rPr>
              <a:t>1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5143" y="3457891"/>
            <a:ext cx="1452563" cy="1648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5600" y="4020366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0.35 e</a:t>
            </a:r>
            <a:r>
              <a:rPr lang="en-US" baseline="-25000" dirty="0" smtClean="0">
                <a:solidFill>
                  <a:srgbClr val="000066"/>
                </a:solidFill>
              </a:rPr>
              <a:t>2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7900" y="5124036"/>
            <a:ext cx="1571625" cy="1583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5562600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0.16 a</a:t>
            </a:r>
            <a:r>
              <a:rPr lang="en-US" baseline="-25000" dirty="0" smtClean="0">
                <a:solidFill>
                  <a:srgbClr val="000066"/>
                </a:solidFill>
              </a:rPr>
              <a:t>1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Fullerene Anions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and several excited states of fullerene anions are vertically bound with respect to uncharged molecules</a:t>
            </a:r>
          </a:p>
          <a:p>
            <a:r>
              <a:rPr lang="en-US" dirty="0" smtClean="0"/>
              <a:t>Excited fullerene anions may bind electrons in valence or diffuse orbitals</a:t>
            </a:r>
          </a:p>
        </p:txBody>
      </p:sp>
    </p:spTree>
    <p:extLst>
      <p:ext uri="{BB962C8B-B14F-4D97-AF65-F5344CB8AC3E}">
        <p14:creationId xmlns:p14="http://schemas.microsoft.com/office/powerpoint/2010/main" val="42931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Diverse Insights from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Electron Propagator Theory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Ab initio </a:t>
            </a:r>
            <a:r>
              <a:rPr lang="en-US" dirty="0" smtClean="0"/>
              <a:t>prediction and interpretation of spectra</a:t>
            </a:r>
            <a:r>
              <a:rPr lang="en-US" dirty="0"/>
              <a:t> </a:t>
            </a:r>
            <a:r>
              <a:rPr lang="en-US" dirty="0" smtClean="0"/>
              <a:t>and energetics</a:t>
            </a:r>
          </a:p>
          <a:p>
            <a:r>
              <a:rPr lang="en-US" dirty="0" smtClean="0"/>
              <a:t>Rigorous, one-electron concepts deepen and generalize qualitative chemical notions</a:t>
            </a:r>
          </a:p>
        </p:txBody>
      </p:sp>
      <p:pic>
        <p:nvPicPr>
          <p:cNvPr id="5" name="Content Placeholder 7" descr="220px-Hueck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4400" y="4724400"/>
            <a:ext cx="1371600" cy="17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mullik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38600" y="4724400"/>
            <a:ext cx="1286817" cy="1814513"/>
          </a:xfrm>
          <a:prstGeom prst="rect">
            <a:avLst/>
          </a:prstGeom>
          <a:noFill/>
        </p:spPr>
      </p:pic>
      <p:pic>
        <p:nvPicPr>
          <p:cNvPr id="7" name="Picture 4" descr="leonar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05600" y="4724400"/>
            <a:ext cx="1524921" cy="182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8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3300"/>
                </a:solidFill>
              </a:rPr>
              <a:t>Ψ</a:t>
            </a:r>
            <a:r>
              <a:rPr lang="en-US" dirty="0" smtClean="0">
                <a:solidFill>
                  <a:srgbClr val="FF3300"/>
                </a:solidFill>
              </a:rPr>
              <a:t> – Calculation versus Insight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cs typeface="Arial" charset="0"/>
              </a:rPr>
              <a:t>  </a:t>
            </a:r>
          </a:p>
          <a:p>
            <a:pPr eaLnBrk="1" hangingPunct="1">
              <a:defRPr/>
            </a:pPr>
            <a:endParaRPr lang="en-US" sz="2800" dirty="0" smtClean="0">
              <a:cs typeface="Arial" charset="0"/>
            </a:endParaRPr>
          </a:p>
          <a:p>
            <a:pPr eaLnBrk="1" hangingPunct="1">
              <a:defRPr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371600"/>
            <a:ext cx="57912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</a:rPr>
              <a:t>Erwin with his Psi can do</a:t>
            </a:r>
            <a:br>
              <a:rPr lang="de-DE" dirty="0" smtClean="0">
                <a:solidFill>
                  <a:srgbClr val="000066"/>
                </a:solidFill>
              </a:rPr>
            </a:br>
            <a:r>
              <a:rPr lang="de-DE" dirty="0" smtClean="0">
                <a:solidFill>
                  <a:srgbClr val="000066"/>
                </a:solidFill>
              </a:rPr>
              <a:t>calculations – quite a few.</a:t>
            </a:r>
            <a:br>
              <a:rPr lang="de-DE" dirty="0" smtClean="0">
                <a:solidFill>
                  <a:srgbClr val="000066"/>
                </a:solidFill>
              </a:rPr>
            </a:br>
            <a:r>
              <a:rPr lang="de-DE" dirty="0" smtClean="0">
                <a:solidFill>
                  <a:srgbClr val="000066"/>
                </a:solidFill>
              </a:rPr>
              <a:t>But one thing has not been seen:</a:t>
            </a:r>
            <a:br>
              <a:rPr lang="de-DE" dirty="0" smtClean="0">
                <a:solidFill>
                  <a:srgbClr val="000066"/>
                </a:solidFill>
              </a:rPr>
            </a:br>
            <a:r>
              <a:rPr lang="de-DE" i="1" dirty="0" smtClean="0">
                <a:solidFill>
                  <a:srgbClr val="000066"/>
                </a:solidFill>
              </a:rPr>
              <a:t>just what does Psi really mean?</a:t>
            </a:r>
          </a:p>
          <a:p>
            <a:endParaRPr lang="de-DE" dirty="0" smtClean="0">
              <a:solidFill>
                <a:srgbClr val="000066"/>
              </a:solidFill>
            </a:endParaRPr>
          </a:p>
          <a:p>
            <a:r>
              <a:rPr lang="de-DE" dirty="0" smtClean="0">
                <a:solidFill>
                  <a:srgbClr val="FF3300"/>
                </a:solidFill>
                <a:cs typeface="Arial" charset="0"/>
              </a:rPr>
              <a:t>Psi remains not rightly understood</a:t>
            </a:r>
          </a:p>
          <a:p>
            <a:endParaRPr lang="de-DE" dirty="0" smtClean="0">
              <a:solidFill>
                <a:srgbClr val="FF3300"/>
              </a:solidFill>
              <a:cs typeface="Arial" charset="0"/>
            </a:endParaRPr>
          </a:p>
          <a:p>
            <a:r>
              <a:rPr lang="de-DE" dirty="0" smtClean="0">
                <a:solidFill>
                  <a:srgbClr val="000066"/>
                </a:solidFill>
                <a:cs typeface="Arial" charset="0"/>
              </a:rPr>
              <a:t>Simplified, molecular orbital concepts continue to inform chemical reasoning....</a:t>
            </a:r>
          </a:p>
          <a:p>
            <a:endParaRPr lang="en-US" dirty="0" smtClean="0">
              <a:cs typeface="Arial" charset="0"/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smtClean="0"/>
              <a:t> </a:t>
            </a:r>
          </a:p>
        </p:txBody>
      </p:sp>
      <p:pic>
        <p:nvPicPr>
          <p:cNvPr id="8" name="Content Placeholder 7" descr="220px-Hueck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24600" y="1371600"/>
            <a:ext cx="2438400" cy="3181004"/>
          </a:xfrm>
        </p:spPr>
      </p:pic>
      <p:sp>
        <p:nvSpPr>
          <p:cNvPr id="6" name="TextBox 5"/>
          <p:cNvSpPr txBox="1"/>
          <p:nvPr/>
        </p:nvSpPr>
        <p:spPr>
          <a:xfrm>
            <a:off x="6934200" y="4724400"/>
            <a:ext cx="1240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E. </a:t>
            </a:r>
            <a:r>
              <a:rPr lang="en-US" sz="2000" dirty="0" err="1" smtClean="0">
                <a:solidFill>
                  <a:srgbClr val="FF3300"/>
                </a:solidFill>
              </a:rPr>
              <a:t>Hückel</a:t>
            </a:r>
            <a:endParaRPr lang="en-US" sz="2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533400" y="990600"/>
            <a:ext cx="3200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FF3300"/>
                </a:solidFill>
              </a:rPr>
              <a:t>Electron Propagator</a:t>
            </a:r>
          </a:p>
          <a:p>
            <a:pPr algn="ctr" eaLnBrk="0" hangingPunct="0"/>
            <a:r>
              <a:rPr lang="en-US" sz="2400">
                <a:solidFill>
                  <a:srgbClr val="FF3300"/>
                </a:solidFill>
              </a:rPr>
              <a:t>Theory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57200" y="4038600"/>
            <a:ext cx="3200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FF3300"/>
                </a:solidFill>
              </a:rPr>
              <a:t>Molecular Orbital</a:t>
            </a:r>
          </a:p>
          <a:p>
            <a:pPr algn="ctr" eaLnBrk="0" hangingPunct="0"/>
            <a:r>
              <a:rPr lang="en-US" sz="2400">
                <a:solidFill>
                  <a:srgbClr val="FF3300"/>
                </a:solidFill>
              </a:rPr>
              <a:t>Theory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657600" y="4495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733800" y="1447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2057400" y="2057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590800" y="3505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590800" y="45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537325" y="4605338"/>
            <a:ext cx="178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000066"/>
                </a:solidFill>
              </a:rPr>
              <a:t>Applications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08325" y="3005138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000066"/>
                </a:solidFill>
              </a:rPr>
              <a:t>Interpretation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" y="236220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66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000066"/>
                </a:solidFill>
              </a:rPr>
              <a:t>Exactness</a:t>
            </a:r>
          </a:p>
        </p:txBody>
      </p:sp>
    </p:spTree>
    <p:extLst>
      <p:ext uri="{BB962C8B-B14F-4D97-AF65-F5344CB8AC3E}">
        <p14:creationId xmlns:p14="http://schemas.microsoft.com/office/powerpoint/2010/main" val="20905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3300"/>
                </a:solidFill>
              </a:rPr>
              <a:t>One-electron Concepts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Can an exact theory retain molecular orbital concepts?</a:t>
            </a:r>
          </a:p>
          <a:p>
            <a:pPr eaLnBrk="1" hangingPunct="1">
              <a:defRPr/>
            </a:pPr>
            <a:r>
              <a:rPr lang="en-US" sz="2800" smtClean="0"/>
              <a:t>Does electron propagator theory offer a solution to Mulliken’s dilemma?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cs typeface="Arial" charset="0"/>
              </a:rPr>
              <a:t>  </a:t>
            </a:r>
          </a:p>
          <a:p>
            <a:pPr eaLnBrk="1" hangingPunct="1">
              <a:defRPr/>
            </a:pPr>
            <a:endParaRPr lang="en-US" sz="2800" smtClean="0">
              <a:cs typeface="Arial" charset="0"/>
            </a:endParaRPr>
          </a:p>
        </p:txBody>
      </p:sp>
      <p:pic>
        <p:nvPicPr>
          <p:cNvPr id="9220" name="Picture 4" descr="mullik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676400"/>
            <a:ext cx="1827213" cy="2576513"/>
          </a:xfr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10200" y="4343400"/>
            <a:ext cx="27352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The more accurate the</a:t>
            </a:r>
          </a:p>
          <a:p>
            <a:r>
              <a:rPr lang="en-US" sz="2000">
                <a:solidFill>
                  <a:srgbClr val="FF3300"/>
                </a:solidFill>
              </a:rPr>
              <a:t>calculations become, </a:t>
            </a:r>
          </a:p>
          <a:p>
            <a:r>
              <a:rPr lang="en-US" sz="2000">
                <a:solidFill>
                  <a:srgbClr val="FF3300"/>
                </a:solidFill>
              </a:rPr>
              <a:t>the more the concepts</a:t>
            </a:r>
          </a:p>
          <a:p>
            <a:r>
              <a:rPr lang="en-US" sz="2000">
                <a:solidFill>
                  <a:srgbClr val="FF3300"/>
                </a:solidFill>
              </a:rPr>
              <a:t>vanish into thin air.</a:t>
            </a:r>
          </a:p>
          <a:p>
            <a:r>
              <a:rPr lang="en-US" sz="2000">
                <a:solidFill>
                  <a:srgbClr val="FF3300"/>
                </a:solidFill>
              </a:rPr>
              <a:t>- R. S. Mulliken</a:t>
            </a:r>
          </a:p>
        </p:txBody>
      </p:sp>
    </p:spTree>
    <p:extLst>
      <p:ext uri="{BB962C8B-B14F-4D97-AF65-F5344CB8AC3E}">
        <p14:creationId xmlns:p14="http://schemas.microsoft.com/office/powerpoint/2010/main" val="23616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One-electron Equations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14400"/>
            <a:ext cx="4037013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Hartree</a:t>
            </a:r>
            <a:r>
              <a:rPr lang="en-US" sz="2400" dirty="0"/>
              <a:t> </a:t>
            </a:r>
            <a:r>
              <a:rPr lang="en-US" sz="2400" dirty="0" err="1"/>
              <a:t>Fock</a:t>
            </a:r>
            <a:r>
              <a:rPr lang="en-US" sz="2400" dirty="0"/>
              <a:t>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n-US" sz="1800" dirty="0" err="1"/>
              <a:t>Hartree</a:t>
            </a:r>
            <a:r>
              <a:rPr lang="en-US" sz="1800" dirty="0"/>
              <a:t> </a:t>
            </a:r>
            <a:r>
              <a:rPr lang="en-US" sz="1800" dirty="0" err="1"/>
              <a:t>Fock</a:t>
            </a:r>
            <a:r>
              <a:rPr lang="en-US" sz="1800" dirty="0"/>
              <a:t> Equations: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(</a:t>
            </a:r>
            <a:r>
              <a:rPr lang="en-US" sz="1800" dirty="0" err="1"/>
              <a:t>T</a:t>
            </a:r>
            <a:r>
              <a:rPr lang="en-US" sz="1800" baseline="-25000" dirty="0" err="1"/>
              <a:t>kin</a:t>
            </a:r>
            <a:r>
              <a:rPr lang="en-US" sz="1800" baseline="-25000" dirty="0"/>
              <a:t> </a:t>
            </a:r>
            <a:r>
              <a:rPr lang="en-US" sz="1800" dirty="0"/>
              <a:t>+ </a:t>
            </a:r>
            <a:r>
              <a:rPr lang="en-US" sz="1800" dirty="0" err="1"/>
              <a:t>U</a:t>
            </a:r>
            <a:r>
              <a:rPr lang="en-US" sz="1800" baseline="-25000" dirty="0" err="1"/>
              <a:t>nucl</a:t>
            </a:r>
            <a:r>
              <a:rPr lang="en-US" sz="1800" baseline="-25000" dirty="0"/>
              <a:t> </a:t>
            </a:r>
            <a:r>
              <a:rPr lang="en-US" sz="1800" dirty="0"/>
              <a:t>+ </a:t>
            </a:r>
            <a:r>
              <a:rPr lang="en-US" sz="1800" dirty="0" err="1"/>
              <a:t>J</a:t>
            </a:r>
            <a:r>
              <a:rPr lang="en-US" sz="1800" baseline="-25000" dirty="0" err="1"/>
              <a:t>Coul</a:t>
            </a:r>
            <a:r>
              <a:rPr lang="en-US" sz="1800" baseline="-25000" dirty="0"/>
              <a:t>  </a:t>
            </a:r>
            <a:r>
              <a:rPr lang="en-US" sz="1800" dirty="0"/>
              <a:t>- </a:t>
            </a:r>
            <a:r>
              <a:rPr lang="en-US" sz="1800" dirty="0" err="1"/>
              <a:t>K</a:t>
            </a:r>
            <a:r>
              <a:rPr lang="en-US" sz="1800" baseline="-25000" dirty="0" err="1"/>
              <a:t>exch</a:t>
            </a:r>
            <a:r>
              <a:rPr lang="en-US" sz="1800" dirty="0"/>
              <a:t>)</a:t>
            </a:r>
            <a:r>
              <a:rPr lang="el-GR" sz="1800" dirty="0">
                <a:cs typeface="Arial" charset="0"/>
              </a:rPr>
              <a:t>φ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HF</a:t>
            </a:r>
            <a:r>
              <a:rPr lang="en-US" sz="1800" baseline="30000" dirty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>
                <a:cs typeface="Arial" charset="0"/>
              </a:rPr>
              <a:t>	 F </a:t>
            </a:r>
            <a:r>
              <a:rPr lang="el-GR" sz="1800" dirty="0">
                <a:cs typeface="Arial" charset="0"/>
              </a:rPr>
              <a:t>φ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HF</a:t>
            </a:r>
            <a:r>
              <a:rPr lang="en-US" sz="1800" dirty="0">
                <a:cs typeface="Arial" charset="0"/>
              </a:rPr>
              <a:t>=</a:t>
            </a:r>
            <a:r>
              <a:rPr lang="el-GR" sz="1800" dirty="0">
                <a:cs typeface="Arial" charset="0"/>
              </a:rPr>
              <a:t>ε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HF</a:t>
            </a:r>
            <a:r>
              <a:rPr lang="en-US" sz="1800" baseline="30000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φ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HF</a:t>
            </a:r>
            <a:endParaRPr lang="el-GR" sz="18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Same </a:t>
            </a:r>
            <a:r>
              <a:rPr lang="en-US" sz="1800" dirty="0" smtClean="0"/>
              <a:t>operator </a:t>
            </a:r>
            <a:r>
              <a:rPr lang="en-US" sz="1800" dirty="0"/>
              <a:t>for all i: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core, valence, occupied, virtual.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l-GR" sz="1800" dirty="0">
                <a:cs typeface="Arial" charset="0"/>
              </a:rPr>
              <a:t>ε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HF</a:t>
            </a:r>
            <a:r>
              <a:rPr lang="en-US" sz="1800" dirty="0"/>
              <a:t> includes Coulomb and exchange contributions to IEs and EAs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914400"/>
            <a:ext cx="4421188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Electron Propagator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Dyson Equation: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[F + </a:t>
            </a:r>
            <a:r>
              <a:rPr lang="en-US" sz="1800" dirty="0">
                <a:cs typeface="Arial" charset="0"/>
              </a:rPr>
              <a:t>∑(</a:t>
            </a:r>
            <a:r>
              <a:rPr lang="el-GR" sz="1800" dirty="0">
                <a:cs typeface="Arial" charset="0"/>
              </a:rPr>
              <a:t>ε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Dyson</a:t>
            </a:r>
            <a:r>
              <a:rPr lang="en-US" sz="1800" dirty="0">
                <a:cs typeface="Arial" charset="0"/>
              </a:rPr>
              <a:t>)]</a:t>
            </a:r>
            <a:r>
              <a:rPr lang="el-GR" sz="1800" dirty="0">
                <a:cs typeface="Arial" charset="0"/>
              </a:rPr>
              <a:t>φ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Dyson</a:t>
            </a:r>
            <a:r>
              <a:rPr lang="en-US" sz="1800" dirty="0">
                <a:cs typeface="Arial" charset="0"/>
              </a:rPr>
              <a:t> = </a:t>
            </a:r>
            <a:r>
              <a:rPr lang="el-GR" sz="1800" dirty="0">
                <a:cs typeface="Arial" charset="0"/>
              </a:rPr>
              <a:t>ε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Dyson</a:t>
            </a:r>
            <a:r>
              <a:rPr lang="en-US" sz="1800" baseline="30000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φ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Dyson</a:t>
            </a:r>
            <a:r>
              <a:rPr lang="en-US" sz="1800" dirty="0">
                <a:cs typeface="Arial" charset="0"/>
              </a:rPr>
              <a:t> </a:t>
            </a:r>
            <a:endParaRPr lang="el-GR" sz="18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Self energy, </a:t>
            </a:r>
            <a:r>
              <a:rPr lang="en-US" sz="1800" dirty="0">
                <a:cs typeface="Arial" charset="0"/>
              </a:rPr>
              <a:t>∑(E): </a:t>
            </a:r>
            <a:r>
              <a:rPr lang="en-US" sz="1800" dirty="0"/>
              <a:t>Energy dependent, nonlocal potential that varies for each electron binding energy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l-GR" sz="1800" dirty="0">
                <a:cs typeface="Arial" charset="0"/>
              </a:rPr>
              <a:t>ε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Dyson</a:t>
            </a:r>
            <a:r>
              <a:rPr lang="en-US" sz="1800" dirty="0"/>
              <a:t> includes Coulomb, exchange, relaxation and correlation contributions to IEs and EAs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l-GR" sz="1800" dirty="0">
                <a:cs typeface="Arial" charset="0"/>
              </a:rPr>
              <a:t>φ</a:t>
            </a:r>
            <a:r>
              <a:rPr lang="en-US" sz="1800" baseline="-25000" dirty="0" err="1">
                <a:cs typeface="Arial" charset="0"/>
              </a:rPr>
              <a:t>i</a:t>
            </a:r>
            <a:r>
              <a:rPr lang="en-US" sz="1800" baseline="30000" dirty="0" err="1">
                <a:cs typeface="Arial" charset="0"/>
              </a:rPr>
              <a:t>Dyson</a:t>
            </a:r>
            <a:r>
              <a:rPr lang="en-US" sz="1800" dirty="0">
                <a:cs typeface="Arial" charset="0"/>
              </a:rPr>
              <a:t> describes effect of electron detachment or attachment on electronic structure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04800" y="342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9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66"/>
                </a:solidFill>
              </a:rPr>
              <a:t>Dyson Orbitals </a:t>
            </a:r>
            <a:br>
              <a:rPr lang="en-US" sz="4000" smtClean="0">
                <a:solidFill>
                  <a:srgbClr val="000066"/>
                </a:solidFill>
              </a:rPr>
            </a:br>
            <a:r>
              <a:rPr lang="en-US" sz="4000" smtClean="0">
                <a:solidFill>
                  <a:srgbClr val="000066"/>
                </a:solidFill>
              </a:rPr>
              <a:t>(Feynman-Dyson Amplitudes)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8689975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Electron Detachment (IEs)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en-US" sz="2400" baseline="-25000" dirty="0" err="1" smtClean="0">
                <a:cs typeface="Arial" charset="0"/>
              </a:rPr>
              <a:t>i</a:t>
            </a:r>
            <a:r>
              <a:rPr lang="en-US" sz="2400" baseline="30000" dirty="0" err="1" smtClean="0">
                <a:cs typeface="Arial" charset="0"/>
              </a:rPr>
              <a:t>Dyson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 =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cs typeface="Arial" charset="0"/>
              </a:rPr>
              <a:t>N</a:t>
            </a:r>
            <a:r>
              <a:rPr lang="en-US" sz="2400" baseline="30000" dirty="0" smtClean="0">
                <a:cs typeface="Arial" charset="0"/>
              </a:rPr>
              <a:t>-½</a:t>
            </a:r>
            <a:r>
              <a:rPr lang="en-US" sz="2400" dirty="0" smtClean="0">
                <a:cs typeface="Arial" charset="0"/>
              </a:rPr>
              <a:t>∫</a:t>
            </a:r>
            <a:r>
              <a:rPr lang="el-GR" sz="2400" dirty="0" smtClean="0">
                <a:cs typeface="Arial" charset="0"/>
              </a:rPr>
              <a:t>Ψ</a:t>
            </a:r>
            <a:r>
              <a:rPr lang="en-US" sz="2400" baseline="-25000" dirty="0" smtClean="0">
                <a:cs typeface="Arial" charset="0"/>
              </a:rPr>
              <a:t>N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,…,</a:t>
            </a:r>
            <a:r>
              <a:rPr lang="en-US" sz="2400" dirty="0" err="1" smtClean="0">
                <a:cs typeface="Arial" charset="0"/>
              </a:rPr>
              <a:t>x</a:t>
            </a:r>
            <a:r>
              <a:rPr lang="en-US" sz="2400" baseline="-25000" dirty="0" err="1" smtClean="0">
                <a:cs typeface="Arial" charset="0"/>
              </a:rPr>
              <a:t>N</a:t>
            </a:r>
            <a:r>
              <a:rPr lang="en-US" sz="2400" dirty="0" smtClean="0">
                <a:cs typeface="Arial" charset="0"/>
              </a:rPr>
              <a:t>)</a:t>
            </a:r>
            <a:r>
              <a:rPr lang="el-GR" sz="2400" dirty="0" smtClean="0">
                <a:cs typeface="Arial" charset="0"/>
              </a:rPr>
              <a:t>Ψ</a:t>
            </a:r>
            <a:r>
              <a:rPr lang="en-US" sz="2400" baseline="30000" dirty="0" smtClean="0">
                <a:cs typeface="Arial" charset="0"/>
              </a:rPr>
              <a:t>*</a:t>
            </a:r>
            <a:r>
              <a:rPr lang="en-US" sz="2400" baseline="-25000" dirty="0" smtClean="0">
                <a:cs typeface="Arial" charset="0"/>
              </a:rPr>
              <a:t>i,N-1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4</a:t>
            </a:r>
            <a:r>
              <a:rPr lang="en-US" sz="2400" dirty="0" smtClean="0">
                <a:cs typeface="Arial" charset="0"/>
              </a:rPr>
              <a:t>,...,</a:t>
            </a:r>
            <a:r>
              <a:rPr lang="en-US" sz="2400" dirty="0" err="1" smtClean="0">
                <a:cs typeface="Arial" charset="0"/>
              </a:rPr>
              <a:t>x</a:t>
            </a:r>
            <a:r>
              <a:rPr lang="en-US" sz="2400" baseline="-25000" dirty="0" err="1" smtClean="0">
                <a:cs typeface="Arial" charset="0"/>
              </a:rPr>
              <a:t>N</a:t>
            </a:r>
            <a:r>
              <a:rPr lang="en-US" sz="2400" dirty="0" smtClean="0">
                <a:cs typeface="Arial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cs typeface="Arial" charset="0"/>
              </a:rPr>
              <a:t>dx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dx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dx</a:t>
            </a:r>
            <a:r>
              <a:rPr lang="en-US" sz="2400" baseline="-25000" dirty="0" smtClean="0">
                <a:cs typeface="Arial" charset="0"/>
              </a:rPr>
              <a:t>4</a:t>
            </a:r>
            <a:r>
              <a:rPr lang="en-US" sz="2400" dirty="0" smtClean="0">
                <a:cs typeface="Arial" charset="0"/>
              </a:rPr>
              <a:t>…</a:t>
            </a:r>
            <a:r>
              <a:rPr lang="en-US" sz="2400" dirty="0" err="1" smtClean="0">
                <a:cs typeface="Arial" charset="0"/>
              </a:rPr>
              <a:t>dx</a:t>
            </a:r>
            <a:r>
              <a:rPr lang="en-US" sz="2400" baseline="-25000" dirty="0" err="1" smtClean="0">
                <a:cs typeface="Arial" charset="0"/>
              </a:rPr>
              <a:t>N</a:t>
            </a:r>
            <a:endParaRPr lang="en-US" sz="2400" baseline="-25000" dirty="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Electron Attachment (EAs)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 smtClean="0">
                <a:cs typeface="Arial" charset="0"/>
              </a:rPr>
              <a:t>φ</a:t>
            </a:r>
            <a:r>
              <a:rPr lang="en-US" sz="2400" baseline="-25000" dirty="0" err="1" smtClean="0">
                <a:cs typeface="Arial" charset="0"/>
              </a:rPr>
              <a:t>i</a:t>
            </a:r>
            <a:r>
              <a:rPr lang="en-US" sz="2400" baseline="30000" dirty="0" err="1" smtClean="0">
                <a:cs typeface="Arial" charset="0"/>
              </a:rPr>
              <a:t>Dyson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) =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cs typeface="Arial" charset="0"/>
              </a:rPr>
              <a:t>(N+1)</a:t>
            </a:r>
            <a:r>
              <a:rPr lang="en-US" sz="2400" baseline="30000" dirty="0" smtClean="0">
                <a:cs typeface="Arial" charset="0"/>
              </a:rPr>
              <a:t>-½</a:t>
            </a:r>
            <a:r>
              <a:rPr lang="en-US" sz="2400" dirty="0" smtClean="0">
                <a:cs typeface="Arial" charset="0"/>
              </a:rPr>
              <a:t>∫ </a:t>
            </a:r>
            <a:r>
              <a:rPr lang="el-GR" sz="2400" dirty="0" smtClean="0">
                <a:cs typeface="Arial" charset="0"/>
              </a:rPr>
              <a:t>Ψ</a:t>
            </a:r>
            <a:r>
              <a:rPr lang="en-US" sz="2400" baseline="-25000" dirty="0" smtClean="0">
                <a:cs typeface="Arial" charset="0"/>
              </a:rPr>
              <a:t>i,N+1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baseline="-25000" dirty="0" smtClean="0"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,...,x</a:t>
            </a:r>
            <a:r>
              <a:rPr lang="en-US" sz="2400" baseline="-25000" dirty="0" smtClean="0">
                <a:cs typeface="Arial" charset="0"/>
              </a:rPr>
              <a:t>N+1</a:t>
            </a:r>
            <a:r>
              <a:rPr lang="en-US" sz="2400" dirty="0" smtClean="0">
                <a:cs typeface="Arial" charset="0"/>
              </a:rPr>
              <a:t>)</a:t>
            </a:r>
            <a:r>
              <a:rPr lang="el-GR" sz="2400" dirty="0" smtClean="0">
                <a:cs typeface="Arial" charset="0"/>
              </a:rPr>
              <a:t>Ψ</a:t>
            </a:r>
            <a:r>
              <a:rPr lang="en-US" sz="2400" baseline="30000" dirty="0" smtClean="0">
                <a:cs typeface="Arial" charset="0"/>
              </a:rPr>
              <a:t>*</a:t>
            </a:r>
            <a:r>
              <a:rPr lang="en-US" sz="2400" baseline="-25000" dirty="0" smtClean="0">
                <a:cs typeface="Arial" charset="0"/>
              </a:rPr>
              <a:t>N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,x</a:t>
            </a:r>
            <a:r>
              <a:rPr lang="en-US" sz="2400" baseline="-25000" dirty="0" smtClean="0">
                <a:cs typeface="Arial" charset="0"/>
              </a:rPr>
              <a:t>4</a:t>
            </a:r>
            <a:r>
              <a:rPr lang="en-US" sz="2400" dirty="0" smtClean="0">
                <a:cs typeface="Arial" charset="0"/>
              </a:rPr>
              <a:t>,…,x</a:t>
            </a:r>
            <a:r>
              <a:rPr lang="en-US" sz="2400" baseline="-25000" dirty="0" smtClean="0">
                <a:cs typeface="Arial" charset="0"/>
              </a:rPr>
              <a:t>N+1</a:t>
            </a:r>
            <a:r>
              <a:rPr lang="en-US" sz="2400" dirty="0" smtClean="0">
                <a:cs typeface="Arial" charset="0"/>
              </a:rPr>
              <a:t>) dx</a:t>
            </a:r>
            <a:r>
              <a:rPr lang="en-US" sz="2400" baseline="-25000" dirty="0" smtClean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dx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dx</a:t>
            </a:r>
            <a:r>
              <a:rPr lang="en-US" sz="2400" baseline="-25000" dirty="0" smtClean="0">
                <a:cs typeface="Arial" charset="0"/>
              </a:rPr>
              <a:t>4</a:t>
            </a:r>
            <a:r>
              <a:rPr lang="en-US" sz="2400" dirty="0" smtClean="0">
                <a:cs typeface="Arial" charset="0"/>
              </a:rPr>
              <a:t>…dx</a:t>
            </a:r>
            <a:r>
              <a:rPr lang="en-US" sz="2400" baseline="-25000" dirty="0" smtClean="0">
                <a:cs typeface="Arial" charset="0"/>
              </a:rPr>
              <a:t>N+1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3300"/>
                </a:solidFill>
              </a:rPr>
              <a:t>Theory and Experiment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441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Those sciences are vain and full of errors that are not born of experiment, the mother of certainty.</a:t>
            </a:r>
          </a:p>
        </p:txBody>
      </p:sp>
      <p:pic>
        <p:nvPicPr>
          <p:cNvPr id="14340" name="Picture 4" descr="leonar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00700" y="2122488"/>
            <a:ext cx="2640013" cy="3152775"/>
          </a:xfr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19800" y="54102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Leonardo da Vinci</a:t>
            </a:r>
          </a:p>
        </p:txBody>
      </p:sp>
    </p:spTree>
    <p:extLst>
      <p:ext uri="{BB962C8B-B14F-4D97-AF65-F5344CB8AC3E}">
        <p14:creationId xmlns:p14="http://schemas.microsoft.com/office/powerpoint/2010/main" val="19302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24000" y="1447800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3300"/>
                </a:solidFill>
              </a:rPr>
              <a:t>Substituent Effects: U and T</a:t>
            </a:r>
          </a:p>
        </p:txBody>
      </p:sp>
    </p:spTree>
    <p:extLst>
      <p:ext uri="{BB962C8B-B14F-4D97-AF65-F5344CB8AC3E}">
        <p14:creationId xmlns:p14="http://schemas.microsoft.com/office/powerpoint/2010/main" val="31214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9111</TotalTime>
  <Words>584</Words>
  <Application>Microsoft Office PowerPoint</Application>
  <PresentationFormat>On-screen Show (4:3)</PresentationFormat>
  <Paragraphs>242</Paragraphs>
  <Slides>24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Textured</vt:lpstr>
      <vt:lpstr>Equation</vt:lpstr>
      <vt:lpstr>Chart</vt:lpstr>
      <vt:lpstr>Ground and Excited States of Three-Dimensional Carbon and Boron Clusters from P3+ and NR2 Electron Propagator Calculations</vt:lpstr>
      <vt:lpstr>Acknowledgments</vt:lpstr>
      <vt:lpstr>Ψ – Calculation versus Insight</vt:lpstr>
      <vt:lpstr>PowerPoint Presentation</vt:lpstr>
      <vt:lpstr>One-electron Concepts</vt:lpstr>
      <vt:lpstr>One-electron Equations</vt:lpstr>
      <vt:lpstr>Dyson Orbitals  (Feynman-Dyson Amplitudes)</vt:lpstr>
      <vt:lpstr>Theory and Experiment</vt:lpstr>
      <vt:lpstr>Substituent Effects: U and T</vt:lpstr>
      <vt:lpstr>Dyson Orbitals for U and T IEs</vt:lpstr>
      <vt:lpstr>Uracil versus Thymine</vt:lpstr>
      <vt:lpstr>Approximate Dyson Equations in HF Canonical MO Basis</vt:lpstr>
      <vt:lpstr>Diagonal Methods for VIEs:  Basis Set Dependence</vt:lpstr>
      <vt:lpstr>C70 Photoelectron Spectrum</vt:lpstr>
      <vt:lpstr>Predicted Ionization Energies of D6h Isomer of C144  </vt:lpstr>
      <vt:lpstr>B36- Photoelectron Spectrum</vt:lpstr>
      <vt:lpstr>B40- Photoelectron Spectrum</vt:lpstr>
      <vt:lpstr>Nondiagonal Methods for VIEs: Basis-Set Dependence </vt:lpstr>
      <vt:lpstr>Electron Acceptor Benchmarks</vt:lpstr>
      <vt:lpstr>Efficiency &amp; Accuracy</vt:lpstr>
      <vt:lpstr>C60 ΣNR2(E) Vertical  Electron Affinities (eV)</vt:lpstr>
      <vt:lpstr>C70 ΣNR2(E) Vertical  Electron Affinities (eV)</vt:lpstr>
      <vt:lpstr>Fullerene Anions</vt:lpstr>
      <vt:lpstr>Diverse Insights from  Electron Propagator Theory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Cuernavaca 2007</dc:title>
  <dc:creator>J.V. Ortiz</dc:creator>
  <cp:lastModifiedBy>Ortiz</cp:lastModifiedBy>
  <cp:revision>358</cp:revision>
  <cp:lastPrinted>2015-02-12T16:09:36Z</cp:lastPrinted>
  <dcterms:created xsi:type="dcterms:W3CDTF">2002-02-14T23:44:29Z</dcterms:created>
  <dcterms:modified xsi:type="dcterms:W3CDTF">2015-09-23T20:56:10Z</dcterms:modified>
</cp:coreProperties>
</file>